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4"/>
  </p:notesMasterIdLst>
  <p:sldIdLst>
    <p:sldId id="1365" r:id="rId2"/>
    <p:sldId id="5357" r:id="rId3"/>
    <p:sldId id="1373" r:id="rId4"/>
    <p:sldId id="1376" r:id="rId5"/>
    <p:sldId id="1377" r:id="rId6"/>
    <p:sldId id="1172" r:id="rId7"/>
    <p:sldId id="1363" r:id="rId8"/>
    <p:sldId id="1386" r:id="rId9"/>
    <p:sldId id="267" r:id="rId10"/>
    <p:sldId id="1366" r:id="rId11"/>
    <p:sldId id="1382" r:id="rId12"/>
    <p:sldId id="1368" r:id="rId13"/>
    <p:sldId id="268" r:id="rId14"/>
    <p:sldId id="269" r:id="rId15"/>
    <p:sldId id="272" r:id="rId16"/>
    <p:sldId id="1369" r:id="rId17"/>
    <p:sldId id="1370" r:id="rId18"/>
    <p:sldId id="1371" r:id="rId19"/>
    <p:sldId id="1374" r:id="rId20"/>
    <p:sldId id="1383" r:id="rId21"/>
    <p:sldId id="1384" r:id="rId22"/>
    <p:sldId id="1375" r:id="rId23"/>
    <p:sldId id="1385" r:id="rId24"/>
    <p:sldId id="1372" r:id="rId25"/>
    <p:sldId id="266" r:id="rId26"/>
    <p:sldId id="1378" r:id="rId27"/>
    <p:sldId id="1381" r:id="rId28"/>
    <p:sldId id="1379" r:id="rId29"/>
    <p:sldId id="271" r:id="rId30"/>
    <p:sldId id="264" r:id="rId31"/>
    <p:sldId id="5560" r:id="rId32"/>
    <p:sldId id="535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32"/>
    <a:srgbClr val="37573A"/>
    <a:srgbClr val="CCECFF"/>
    <a:srgbClr val="32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11" autoAdjust="0"/>
    <p:restoredTop sz="92308" autoAdjust="0"/>
  </p:normalViewPr>
  <p:slideViewPr>
    <p:cSldViewPr snapToGrid="0">
      <p:cViewPr varScale="1">
        <p:scale>
          <a:sx n="79" d="100"/>
          <a:sy n="79" d="100"/>
        </p:scale>
        <p:origin x="45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26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3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1CC-71BF-4942-BBF6-0BFF2B25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B5AC-BE18-4F70-969A-964EDC0AF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主愛的攤牌</a:t>
            </a:r>
            <a:r>
              <a:rPr lang="en-US" altLang="zh-TW" sz="600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</a:p>
          <a:p>
            <a:pPr marL="0" indent="0" algn="ctr">
              <a:buNone/>
            </a:pPr>
            <a:r>
              <a:rPr lang="zh-TW" altLang="en-US" sz="600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</a:t>
            </a:r>
            <a:r>
              <a:rPr lang="zh-TW" altLang="en-US" sz="6000" dirty="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知道我愛你</a:t>
            </a:r>
            <a:endParaRPr lang="en-US" altLang="zh-TW" sz="6000" dirty="0">
              <a:solidFill>
                <a:srgbClr val="C000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Jesus’ final showdown: You know I love you</a:t>
            </a:r>
          </a:p>
          <a:p>
            <a:pPr marL="0" indent="0" algn="ctr">
              <a:buNone/>
            </a:pPr>
            <a:r>
              <a:rPr lang="zh-TW" altLang="en-US" sz="3600" dirty="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約翰福音 </a:t>
            </a: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John 21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0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A2D5-E4C9-421F-9E78-E83992BE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死而復活的主第三次顯現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在加利利海邊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By Galilee sea, Jesus appeared to disciples for the 3</a:t>
            </a:r>
            <a:r>
              <a:rPr lang="en-US" altLang="zh-TW" sz="3600" baseline="30000" dirty="0">
                <a:solidFill>
                  <a:srgbClr val="C00000"/>
                </a:solidFill>
                <a:latin typeface="Garamond" panose="02020404030301010803" pitchFamily="18" charset="0"/>
              </a:rPr>
              <a:t>rd</a:t>
            </a: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 time</a:t>
            </a:r>
            <a:endParaRPr lang="en-US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John 21:1-19">
            <a:extLst>
              <a:ext uri="{FF2B5EF4-FFF2-40B4-BE49-F238E27FC236}">
                <a16:creationId xmlns:a16="http://schemas.microsoft.com/office/drawing/2014/main" id="{0671FF05-ECB1-4C5C-BF72-067BF3C82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98" y="1249961"/>
            <a:ext cx="4739780" cy="49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3393-0BAA-436B-A884-90EA8A81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耶穌以愛來追緝黑名單的大人物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Jesus relentlessly pursued them with love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6B8F-61B9-4CAF-8840-B1680255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Garamond" panose="02020404030301010803" pitchFamily="18" charset="0"/>
              </a:rPr>
              <a:t> </a:t>
            </a:r>
            <a:r>
              <a:rPr lang="en-US" altLang="zh-TW" sz="4800" b="1" baseline="30000" dirty="0">
                <a:latin typeface="Garamond" panose="02020404030301010803" pitchFamily="18" charset="0"/>
              </a:rPr>
              <a:t>2 </a:t>
            </a:r>
            <a:r>
              <a:rPr lang="zh-TW" altLang="en-US" sz="4800" dirty="0">
                <a:latin typeface="Garamond" panose="02020404030301010803" pitchFamily="18" charset="0"/>
              </a:rPr>
              <a:t>有</a:t>
            </a:r>
            <a:r>
              <a:rPr lang="zh-TW" altLang="en-US" sz="4800" u="sng" dirty="0">
                <a:latin typeface="Garamond" panose="02020404030301010803" pitchFamily="18" charset="0"/>
              </a:rPr>
              <a:t>西門彼得</a:t>
            </a:r>
            <a:r>
              <a:rPr lang="zh-TW" altLang="en-US" sz="4800" dirty="0">
                <a:latin typeface="Garamond" panose="02020404030301010803" pitchFamily="18" charset="0"/>
              </a:rPr>
              <a:t>和稱為</a:t>
            </a:r>
            <a:r>
              <a:rPr lang="zh-TW" altLang="en-US" sz="4800" u="sng" dirty="0">
                <a:latin typeface="Garamond" panose="02020404030301010803" pitchFamily="18" charset="0"/>
              </a:rPr>
              <a:t>低土馬</a:t>
            </a:r>
            <a:r>
              <a:rPr lang="zh-TW" altLang="en-US" sz="4800" dirty="0">
                <a:latin typeface="Garamond" panose="02020404030301010803" pitchFamily="18" charset="0"/>
              </a:rPr>
              <a:t>的</a:t>
            </a:r>
            <a:r>
              <a:rPr lang="zh-TW" altLang="en-US" sz="4800" u="sng" dirty="0">
                <a:latin typeface="Garamond" panose="02020404030301010803" pitchFamily="18" charset="0"/>
              </a:rPr>
              <a:t>多馬</a:t>
            </a:r>
            <a:r>
              <a:rPr lang="zh-TW" altLang="en-US" sz="4800" dirty="0">
                <a:latin typeface="Garamond" panose="02020404030301010803" pitchFamily="18" charset="0"/>
              </a:rPr>
              <a:t>，並</a:t>
            </a:r>
            <a:r>
              <a:rPr lang="zh-TW" altLang="en-US" sz="4800" u="sng" dirty="0">
                <a:latin typeface="Garamond" panose="02020404030301010803" pitchFamily="18" charset="0"/>
              </a:rPr>
              <a:t>加利利</a:t>
            </a:r>
            <a:r>
              <a:rPr lang="zh-TW" altLang="en-US" sz="4800" dirty="0">
                <a:latin typeface="Garamond" panose="02020404030301010803" pitchFamily="18" charset="0"/>
              </a:rPr>
              <a:t>的</a:t>
            </a:r>
            <a:r>
              <a:rPr lang="zh-TW" altLang="en-US" sz="4800" u="sng" dirty="0">
                <a:latin typeface="Garamond" panose="02020404030301010803" pitchFamily="18" charset="0"/>
              </a:rPr>
              <a:t>迦拿</a:t>
            </a:r>
            <a:r>
              <a:rPr lang="zh-TW" altLang="en-US" sz="4800" dirty="0">
                <a:latin typeface="Garamond" panose="02020404030301010803" pitchFamily="18" charset="0"/>
              </a:rPr>
              <a:t>人</a:t>
            </a:r>
            <a:r>
              <a:rPr lang="zh-TW" altLang="en-US" sz="4800" u="sng" dirty="0">
                <a:latin typeface="Garamond" panose="02020404030301010803" pitchFamily="18" charset="0"/>
              </a:rPr>
              <a:t>拿但業</a:t>
            </a:r>
            <a:r>
              <a:rPr lang="zh-TW" altLang="en-US" sz="4800" dirty="0">
                <a:latin typeface="Garamond" panose="02020404030301010803" pitchFamily="18" charset="0"/>
              </a:rPr>
              <a:t>，還有</a:t>
            </a:r>
            <a:r>
              <a:rPr lang="zh-TW" altLang="en-US" sz="4800" u="sng" dirty="0">
                <a:latin typeface="Garamond" panose="02020404030301010803" pitchFamily="18" charset="0"/>
              </a:rPr>
              <a:t>西庇太</a:t>
            </a:r>
            <a:r>
              <a:rPr lang="zh-TW" altLang="en-US" sz="4800" dirty="0">
                <a:latin typeface="Garamond" panose="02020404030301010803" pitchFamily="18" charset="0"/>
              </a:rPr>
              <a:t>的兩個兒子，又有兩個門徒，都在一處。</a:t>
            </a:r>
            <a:endParaRPr lang="en-US" sz="4800" b="1" baseline="30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latin typeface="Garamond" panose="02020404030301010803" pitchFamily="18" charset="0"/>
              </a:rPr>
              <a:t>Peter Denier; Thomas Doubter, Nathanael Despiser, sons of Zebedee: James and John, they are fighters</a:t>
            </a:r>
            <a:r>
              <a:rPr lang="zh-TW" altLang="en-US" sz="3200" dirty="0">
                <a:latin typeface="Garamond" panose="02020404030301010803" pitchFamily="18" charset="0"/>
              </a:rPr>
              <a:t> 鬥公雞</a:t>
            </a:r>
            <a:r>
              <a:rPr lang="en-US" altLang="zh-TW" sz="3200" dirty="0">
                <a:latin typeface="Garamond" panose="02020404030301010803" pitchFamily="18" charset="0"/>
              </a:rPr>
              <a:t>.</a:t>
            </a:r>
            <a:r>
              <a:rPr lang="zh-TW" altLang="en-US" sz="3200" dirty="0">
                <a:latin typeface="Garamond" panose="02020404030301010803" pitchFamily="18" charset="0"/>
              </a:rPr>
              <a:t> </a:t>
            </a:r>
            <a:r>
              <a:rPr lang="en-US" altLang="zh-TW" sz="3200" dirty="0">
                <a:latin typeface="Garamond" panose="02020404030301010803" pitchFamily="18" charset="0"/>
                <a:sym typeface="Wingdings" panose="05000000000000000000" pitchFamily="2" charset="2"/>
              </a:rPr>
              <a:t>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0C1C-FEC8-49D5-B4DE-2ED1A420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七個各有千秋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龍頭老大是彼得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7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disciples, Peter being the leader of pack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Simon Peter: Flawed but Faithful Disciple: Hamilton, Adam ...">
            <a:extLst>
              <a:ext uri="{FF2B5EF4-FFF2-40B4-BE49-F238E27FC236}">
                <a16:creationId xmlns:a16="http://schemas.microsoft.com/office/drawing/2014/main" id="{4B75D4E4-310D-43BB-8811-F4CC331A5D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12786"/>
          <a:stretch/>
        </p:blipFill>
        <p:spPr bwMode="auto">
          <a:xfrm>
            <a:off x="4009938" y="1610686"/>
            <a:ext cx="4169328" cy="40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7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86E6-ED70-477C-9CBC-ECFC5ECB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那夜捕不到魚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晨曦耶穌吩咐撒網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he game changer at daybreak.</a:t>
            </a:r>
          </a:p>
        </p:txBody>
      </p:sp>
      <p:pic>
        <p:nvPicPr>
          <p:cNvPr id="6146" name="Picture 2" descr="Image result for john 21">
            <a:extLst>
              <a:ext uri="{FF2B5EF4-FFF2-40B4-BE49-F238E27FC236}">
                <a16:creationId xmlns:a16="http://schemas.microsoft.com/office/drawing/2014/main" id="{4EE10BA5-78EB-415D-A966-41693E63D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07" y="1895647"/>
            <a:ext cx="8314660" cy="43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2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F2C6-86E7-40CB-BFC6-CA182C44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漁獲滿滿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,153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條大魚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漁網沒有破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Netting an abundant catch of 153 fish</a:t>
            </a:r>
          </a:p>
        </p:txBody>
      </p:sp>
      <p:pic>
        <p:nvPicPr>
          <p:cNvPr id="4098" name="Picture 2" descr="Image result for john 21">
            <a:extLst>
              <a:ext uri="{FF2B5EF4-FFF2-40B4-BE49-F238E27FC236}">
                <a16:creationId xmlns:a16="http://schemas.microsoft.com/office/drawing/2014/main" id="{B06BC2F3-0B2F-41D9-B2FE-09E7CFD29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52" y="1690689"/>
            <a:ext cx="4924338" cy="47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0364-C6E7-456B-A25B-5BEB4D55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朋友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你們有得吃的嗎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? </a:t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Garamond" panose="02020404030301010803" pitchFamily="18" charset="0"/>
              </a:rPr>
              <a:t>Friends, have you anything to eat, any fish?</a:t>
            </a:r>
            <a:br>
              <a:rPr lang="en-US" sz="40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en-US" sz="4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6" descr="Image result for john 21">
            <a:extLst>
              <a:ext uri="{FF2B5EF4-FFF2-40B4-BE49-F238E27FC236}">
                <a16:creationId xmlns:a16="http://schemas.microsoft.com/office/drawing/2014/main" id="{EAC14415-3CD2-4F21-8CFE-F4C28AE52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5" y="1690687"/>
            <a:ext cx="7655441" cy="49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2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9EEF-ED7D-4D18-8BE5-836369F5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你知道我愛你</a:t>
            </a:r>
            <a:endParaRPr lang="en-US" sz="6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E9D8-94A5-470E-BF63-29938E29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i="1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1.</a:t>
            </a:r>
            <a:r>
              <a:rPr lang="zh-TW" altLang="en-US" sz="6000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主餵養彼得</a:t>
            </a:r>
            <a:endParaRPr lang="en-US" altLang="zh-TW" sz="6000" dirty="0">
              <a:highlight>
                <a:srgbClr val="00FF00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highlight>
                  <a:srgbClr val="00FFFF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6000" dirty="0">
                <a:highlight>
                  <a:srgbClr val="00FFFF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主復健彼得</a:t>
            </a:r>
            <a:endParaRPr lang="en-US" altLang="zh-TW" sz="6000" dirty="0">
              <a:highlight>
                <a:srgbClr val="00FFFF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6000" dirty="0"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  <a:r>
              <a:rPr lang="zh-TW" altLang="en-US" sz="6000" dirty="0">
                <a:latin typeface="Garamond" panose="02020404030301010803" pitchFamily="18" charset="0"/>
                <a:ea typeface="DFKai-SB" panose="03000509000000000000" pitchFamily="65" charset="-120"/>
              </a:rPr>
              <a:t> 主使用彼得</a:t>
            </a:r>
            <a:endParaRPr lang="en-US" sz="60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3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BC2E-F03C-4375-9E55-49DC00A6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No,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No,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 不要洗我的腳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江湖的規矩我懂得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Not me!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 descr="If I do not wash your feet, you will have no part with Me.”">
            <a:extLst>
              <a:ext uri="{FF2B5EF4-FFF2-40B4-BE49-F238E27FC236}">
                <a16:creationId xmlns:a16="http://schemas.microsoft.com/office/drawing/2014/main" id="{31EE45C1-388A-4AE3-A6A3-0BD68259F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90" y="1825625"/>
            <a:ext cx="49148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8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6A4D-C758-442F-92C0-66CCFD6C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他們會因你的緣故跌倒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我卻永不跌倒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拍胸膛的漢子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Not me!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Peter and Judas in the hour of trial - ppt download">
            <a:extLst>
              <a:ext uri="{FF2B5EF4-FFF2-40B4-BE49-F238E27FC236}">
                <a16:creationId xmlns:a16="http://schemas.microsoft.com/office/drawing/2014/main" id="{7DD7A2AB-DDF4-4936-BDFF-60E9D4C14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773381"/>
            <a:ext cx="6945745" cy="45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3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4F85-3549-43C5-8A31-1DC984E8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義不容辭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讓我來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很簡單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Let me do it, easy </a:t>
            </a:r>
            <a:r>
              <a:rPr lang="en-US" altLang="zh-TW" dirty="0" err="1">
                <a:solidFill>
                  <a:srgbClr val="C00000"/>
                </a:solidFill>
                <a:latin typeface="Garamond" panose="02020404030301010803" pitchFamily="18" charset="0"/>
              </a:rPr>
              <a:t>peasy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</a:t>
            </a:r>
            <a:r>
              <a:rPr lang="en-US" altLang="zh-TW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A38BA92-AF4E-4BAC-A78D-CBFE7F571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9"/>
            <a:ext cx="6667500" cy="36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D8E8-DA1E-491D-BF06-5C9D115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愛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天地的核心焦點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宇宙的意涵定義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Love: who and what we are, our existence and essence</a:t>
            </a:r>
            <a:endParaRPr lang="en-US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What is Love? – The Tack Online">
            <a:extLst>
              <a:ext uri="{FF2B5EF4-FFF2-40B4-BE49-F238E27FC236}">
                <a16:creationId xmlns:a16="http://schemas.microsoft.com/office/drawing/2014/main" id="{A4DC0C3C-EAA7-4877-AAA7-CADCB0F98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8" y="1690688"/>
            <a:ext cx="4618181" cy="33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0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E5EC-F5FC-4277-B51A-81031015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彼得否認耶穌三次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Peter denied Jesus Three times. Matthew 26</a:t>
            </a:r>
            <a:endParaRPr lang="en-US" sz="3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4860-6F33-48CF-9883-B5977348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1. </a:t>
            </a:r>
            <a:r>
              <a:rPr lang="zh-TW" altLang="en-US" sz="4400" dirty="0">
                <a:latin typeface="Garamond" panose="02020404030301010803" pitchFamily="18" charset="0"/>
              </a:rPr>
              <a:t>你素來是同加利利人耶穌一夥的</a:t>
            </a:r>
            <a:r>
              <a:rPr lang="en-US" altLang="zh-TW" sz="4400" dirty="0">
                <a:latin typeface="Garamond" panose="02020404030301010803" pitchFamily="18" charset="0"/>
              </a:rPr>
              <a:t>.</a:t>
            </a:r>
            <a:r>
              <a:rPr lang="zh-TW" altLang="en-US" sz="4400" dirty="0">
                <a:latin typeface="Garamond" panose="02020404030301010803" pitchFamily="18" charset="0"/>
              </a:rPr>
              <a:t> 回答</a:t>
            </a:r>
            <a:r>
              <a:rPr lang="en-US" altLang="zh-TW" sz="4400" dirty="0">
                <a:latin typeface="Garamond" panose="02020404030301010803" pitchFamily="18" charset="0"/>
              </a:rPr>
              <a:t>:</a:t>
            </a:r>
            <a:r>
              <a:rPr lang="zh-TW" altLang="en-US" sz="4400" dirty="0">
                <a:latin typeface="Garamond" panose="02020404030301010803" pitchFamily="18" charset="0"/>
              </a:rPr>
              <a:t>不是</a:t>
            </a:r>
            <a:r>
              <a:rPr lang="en-US" altLang="zh-TW" sz="4400" dirty="0">
                <a:latin typeface="Garamond" panose="02020404030301010803" pitchFamily="18" charset="0"/>
              </a:rPr>
              <a:t>,</a:t>
            </a:r>
            <a:r>
              <a:rPr lang="zh-TW" altLang="en-US" sz="4400" dirty="0">
                <a:latin typeface="Garamond" panose="02020404030301010803" pitchFamily="18" charset="0"/>
              </a:rPr>
              <a:t>我不知道你說的是甚麼</a:t>
            </a:r>
            <a:r>
              <a:rPr lang="en-US" altLang="zh-TW" sz="4400" dirty="0">
                <a:latin typeface="Garamond" panose="02020404030301010803" pitchFamily="18" charset="0"/>
              </a:rPr>
              <a:t>.</a:t>
            </a:r>
            <a:r>
              <a:rPr lang="zh-TW" alt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>
                <a:highlight>
                  <a:srgbClr val="FFFF00"/>
                </a:highlight>
                <a:latin typeface="Garamond" panose="02020404030301010803" pitchFamily="18" charset="0"/>
              </a:rPr>
              <a:t>No!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2. </a:t>
            </a:r>
            <a:r>
              <a:rPr lang="zh-TW" altLang="en-US" sz="4400" dirty="0">
                <a:latin typeface="Garamond" panose="02020404030301010803" pitchFamily="18" charset="0"/>
              </a:rPr>
              <a:t>你也是同拿撒勒人耶穌一夥的</a:t>
            </a:r>
            <a:r>
              <a:rPr lang="en-US" sz="4400" dirty="0">
                <a:latin typeface="Garamond" panose="02020404030301010803" pitchFamily="18" charset="0"/>
              </a:rPr>
              <a:t>. </a:t>
            </a:r>
            <a:r>
              <a:rPr lang="zh-TW" altLang="en-US" sz="4400" dirty="0">
                <a:latin typeface="Garamond" panose="02020404030301010803" pitchFamily="18" charset="0"/>
              </a:rPr>
              <a:t>回答</a:t>
            </a:r>
            <a:r>
              <a:rPr lang="en-US" altLang="zh-TW" sz="4400" dirty="0">
                <a:latin typeface="Garamond" panose="02020404030301010803" pitchFamily="18" charset="0"/>
              </a:rPr>
              <a:t>:</a:t>
            </a:r>
            <a:r>
              <a:rPr lang="zh-TW" altLang="en-US" sz="4400" dirty="0">
                <a:latin typeface="Garamond" panose="02020404030301010803" pitchFamily="18" charset="0"/>
              </a:rPr>
              <a:t>我認不得那個人</a:t>
            </a:r>
            <a:r>
              <a:rPr lang="en-US" altLang="zh-TW" sz="4400" dirty="0">
                <a:latin typeface="Garamond" panose="02020404030301010803" pitchFamily="18" charset="0"/>
              </a:rPr>
              <a:t>.</a:t>
            </a:r>
            <a:r>
              <a:rPr lang="zh-TW" alt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>
                <a:highlight>
                  <a:srgbClr val="FFFF00"/>
                </a:highlight>
                <a:latin typeface="Garamond" panose="02020404030301010803" pitchFamily="18" charset="0"/>
              </a:rPr>
              <a:t>No!</a:t>
            </a:r>
          </a:p>
          <a:p>
            <a:r>
              <a:rPr lang="en-US" sz="4400" dirty="0">
                <a:latin typeface="Garamond" panose="02020404030301010803" pitchFamily="18" charset="0"/>
              </a:rPr>
              <a:t>3. </a:t>
            </a:r>
            <a:r>
              <a:rPr lang="zh-TW" altLang="en-US" sz="4400" dirty="0">
                <a:latin typeface="Garamond" panose="02020404030301010803" pitchFamily="18" charset="0"/>
              </a:rPr>
              <a:t>你的口音把你露出來了</a:t>
            </a:r>
            <a:r>
              <a:rPr lang="en-US" sz="4400" dirty="0">
                <a:latin typeface="Garamond" panose="02020404030301010803" pitchFamily="18" charset="0"/>
              </a:rPr>
              <a:t>.</a:t>
            </a:r>
            <a:r>
              <a:rPr lang="zh-TW" altLang="en-US" sz="4400" dirty="0">
                <a:latin typeface="Garamond" panose="02020404030301010803" pitchFamily="18" charset="0"/>
              </a:rPr>
              <a:t>回答</a:t>
            </a:r>
            <a:r>
              <a:rPr lang="en-US" altLang="zh-TW" sz="4400" dirty="0">
                <a:latin typeface="Garamond" panose="02020404030301010803" pitchFamily="18" charset="0"/>
              </a:rPr>
              <a:t>:</a:t>
            </a:r>
            <a:r>
              <a:rPr lang="zh-TW" altLang="en-US" sz="4400" dirty="0">
                <a:latin typeface="Garamond" panose="02020404030301010803" pitchFamily="18" charset="0"/>
              </a:rPr>
              <a:t>我認不得那個人</a:t>
            </a:r>
            <a:r>
              <a:rPr lang="en-US" altLang="zh-TW" sz="4400" dirty="0">
                <a:latin typeface="Garamond" panose="02020404030301010803" pitchFamily="18" charset="0"/>
              </a:rPr>
              <a:t>.</a:t>
            </a:r>
            <a:r>
              <a:rPr lang="en-US" sz="4400" dirty="0">
                <a:latin typeface="Garamond" panose="02020404030301010803" pitchFamily="18" charset="0"/>
              </a:rPr>
              <a:t>  </a:t>
            </a:r>
            <a:r>
              <a:rPr lang="en-US" sz="4400" dirty="0">
                <a:highlight>
                  <a:srgbClr val="FFFF00"/>
                </a:highlight>
                <a:latin typeface="Garamond" panose="02020404030301010803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80623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000E-B8C8-46F3-AA73-4FC558DA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Garamond" panose="02020404030301010803" pitchFamily="18" charset="0"/>
              </a:rPr>
              <a:t>彼得雞</a:t>
            </a:r>
            <a:r>
              <a:rPr lang="en-US" altLang="zh-TW" dirty="0">
                <a:latin typeface="Garamond" panose="02020404030301010803" pitchFamily="18" charset="0"/>
              </a:rPr>
              <a:t>.</a:t>
            </a:r>
            <a:r>
              <a:rPr lang="zh-TW" altLang="en-US" dirty="0">
                <a:latin typeface="Garamond" panose="02020404030301010803" pitchFamily="18" charset="0"/>
              </a:rPr>
              <a:t>彼得完全崩潰</a:t>
            </a:r>
            <a:r>
              <a:rPr lang="en-US" altLang="zh-TW" dirty="0">
                <a:latin typeface="Garamond" panose="02020404030301010803" pitchFamily="18" charset="0"/>
              </a:rPr>
              <a:t>.</a:t>
            </a:r>
            <a:br>
              <a:rPr lang="en-US" altLang="zh-TW" dirty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Petrine rooster</a:t>
            </a:r>
            <a:r>
              <a:rPr lang="en-US" altLang="zh-TW" sz="3600" dirty="0">
                <a:latin typeface="Garamond" panose="02020404030301010803" pitchFamily="18" charset="0"/>
              </a:rPr>
              <a:t>.</a:t>
            </a:r>
            <a:r>
              <a:rPr lang="zh-TW" altLang="en-US" sz="3600" dirty="0">
                <a:latin typeface="Garamond" panose="02020404030301010803" pitchFamily="18" charset="0"/>
              </a:rPr>
              <a:t>  </a:t>
            </a:r>
            <a:r>
              <a:rPr lang="en-US" altLang="zh-TW" sz="3600" dirty="0">
                <a:latin typeface="Garamond" panose="02020404030301010803" pitchFamily="18" charset="0"/>
              </a:rPr>
              <a:t>Peter totally collapsed.</a:t>
            </a:r>
            <a:endParaRPr lang="en-US" sz="36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馬禮遜葉: 78.《彼得三次不認主》(太26:69-75)">
            <a:extLst>
              <a:ext uri="{FF2B5EF4-FFF2-40B4-BE49-F238E27FC236}">
                <a16:creationId xmlns:a16="http://schemas.microsoft.com/office/drawing/2014/main" id="{66329F8B-4D68-47CF-935D-C7BFFC5234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8016"/>
          <a:stretch/>
        </p:blipFill>
        <p:spPr bwMode="auto">
          <a:xfrm>
            <a:off x="3223491" y="1690688"/>
            <a:ext cx="613294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9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DC4C-B1C4-409D-833C-3844FBD1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彼得和約翰跑去看耶穌的墳墓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誰跑第一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?</a:t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驕傲與害怕是隔壁鄰居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!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8194" name="Picture 2" descr="Pin on Daily Prayer">
            <a:extLst>
              <a:ext uri="{FF2B5EF4-FFF2-40B4-BE49-F238E27FC236}">
                <a16:creationId xmlns:a16="http://schemas.microsoft.com/office/drawing/2014/main" id="{25FF1D85-BAE2-46AD-8C3F-C6A4841A26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5" y="1825625"/>
            <a:ext cx="71861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1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1949-D7B6-4A78-80F0-095A2B01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353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復健又長又繁瑣又痛苦的療程一直讚美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Garamond" panose="02020404030301010803" pitchFamily="18" charset="0"/>
              </a:rPr>
              <a:t>A long tedious process by rehab to recovery</a:t>
            </a:r>
            <a:r>
              <a:rPr lang="zh-TW" altLang="en-US" sz="4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 sz="4000" dirty="0">
                <a:solidFill>
                  <a:srgbClr val="C00000"/>
                </a:solidFill>
                <a:latin typeface="Garamond" panose="02020404030301010803" pitchFamily="18" charset="0"/>
              </a:rPr>
              <a:t>to Alleluia!</a:t>
            </a:r>
            <a:endParaRPr lang="en-US" sz="4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五十肩封面">
            <a:extLst>
              <a:ext uri="{FF2B5EF4-FFF2-40B4-BE49-F238E27FC236}">
                <a16:creationId xmlns:a16="http://schemas.microsoft.com/office/drawing/2014/main" id="{31D620E5-9A6D-441D-AB32-CAE739AB13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588656"/>
            <a:ext cx="4916560" cy="45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原來一道殿堂級的螞蟻上樹，做起來這麼簡單！難怪都愛吃- ITW01">
            <a:extLst>
              <a:ext uri="{FF2B5EF4-FFF2-40B4-BE49-F238E27FC236}">
                <a16:creationId xmlns:a16="http://schemas.microsoft.com/office/drawing/2014/main" id="{B171B44C-688E-49FB-AC92-2C227F255D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7246" r="7790" b="8006"/>
          <a:stretch/>
        </p:blipFill>
        <p:spPr bwMode="auto">
          <a:xfrm>
            <a:off x="6169891" y="1588656"/>
            <a:ext cx="5183909" cy="45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9EEF-ED7D-4D18-8BE5-836369F5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你知道我愛你</a:t>
            </a:r>
            <a:endParaRPr lang="en-US" sz="6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E9D8-94A5-470E-BF63-29938E29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i="1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1.</a:t>
            </a:r>
            <a:r>
              <a:rPr lang="zh-TW" altLang="en-US" sz="6000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主餵養彼得</a:t>
            </a:r>
            <a:endParaRPr lang="en-US" altLang="zh-TW" sz="6000" dirty="0">
              <a:highlight>
                <a:srgbClr val="00FF00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highlight>
                  <a:srgbClr val="00FFFF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6000" dirty="0">
                <a:highlight>
                  <a:srgbClr val="00FFFF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主復健彼得</a:t>
            </a:r>
            <a:endParaRPr lang="en-US" altLang="zh-TW" sz="6000" dirty="0">
              <a:highlight>
                <a:srgbClr val="00FFFF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highlight>
                  <a:srgbClr val="FF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6000" dirty="0">
                <a:highlight>
                  <a:srgbClr val="FF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  <a:r>
              <a:rPr lang="zh-TW" altLang="en-US" sz="6000" dirty="0">
                <a:highlight>
                  <a:srgbClr val="FF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主使用彼得</a:t>
            </a:r>
            <a:endParaRPr lang="en-US" sz="6000" dirty="0">
              <a:highlight>
                <a:srgbClr val="FFFF00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93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408C-7EFE-43B5-AC70-B79E055D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餵養我的羊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3X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Feed my sheep 3X</a:t>
            </a:r>
          </a:p>
        </p:txBody>
      </p:sp>
      <p:pic>
        <p:nvPicPr>
          <p:cNvPr id="5122" name="Picture 2" descr="Image result for john 21">
            <a:extLst>
              <a:ext uri="{FF2B5EF4-FFF2-40B4-BE49-F238E27FC236}">
                <a16:creationId xmlns:a16="http://schemas.microsoft.com/office/drawing/2014/main" id="{72F8A99C-6686-4D82-A0B0-E2FB4D1204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72" y="2020186"/>
            <a:ext cx="4720855" cy="45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9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3D52-4EF2-4017-8304-4D0BE988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你真的吃錯藥了</a:t>
            </a:r>
            <a:r>
              <a:rPr lang="en-US" altLang="zh-TW" dirty="0">
                <a:solidFill>
                  <a:srgbClr val="C00000"/>
                </a:solidFill>
              </a:rPr>
              <a:t>?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Are you out of your mind?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CF15-0918-4DCA-96AA-9C36D613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Garamond" panose="02020404030301010803" pitchFamily="18" charset="0"/>
              </a:rPr>
              <a:t>如果有人欺騙你</a:t>
            </a:r>
            <a:r>
              <a:rPr lang="en-US" altLang="zh-TW" sz="4800" dirty="0">
                <a:latin typeface="Garamond" panose="02020404030301010803" pitchFamily="18" charset="0"/>
              </a:rPr>
              <a:t>…</a:t>
            </a:r>
            <a:endParaRPr lang="en-US" sz="4800" dirty="0">
              <a:latin typeface="Garamond" panose="02020404030301010803" pitchFamily="18" charset="0"/>
            </a:endParaRPr>
          </a:p>
          <a:p>
            <a:r>
              <a:rPr lang="en-US" sz="4800" dirty="0">
                <a:latin typeface="Garamond" panose="02020404030301010803" pitchFamily="18" charset="0"/>
              </a:rPr>
              <a:t>1</a:t>
            </a:r>
            <a:r>
              <a:rPr lang="en-US" sz="4800" baseline="30000" dirty="0">
                <a:latin typeface="Garamond" panose="02020404030301010803" pitchFamily="18" charset="0"/>
              </a:rPr>
              <a:t>st</a:t>
            </a:r>
            <a:r>
              <a:rPr lang="en-US" sz="4800" dirty="0">
                <a:latin typeface="Garamond" panose="02020404030301010803" pitchFamily="18" charset="0"/>
              </a:rPr>
              <a:t> : </a:t>
            </a:r>
            <a:r>
              <a:rPr lang="zh-TW" altLang="en-US" sz="4800" dirty="0">
                <a:latin typeface="Garamond" panose="02020404030301010803" pitchFamily="18" charset="0"/>
              </a:rPr>
              <a:t>你自己笨 </a:t>
            </a:r>
            <a:r>
              <a:rPr lang="en-US" sz="4800" dirty="0">
                <a:latin typeface="Garamond" panose="02020404030301010803" pitchFamily="18" charset="0"/>
              </a:rPr>
              <a:t>you are stupid.</a:t>
            </a:r>
          </a:p>
          <a:p>
            <a:r>
              <a:rPr lang="en-US" sz="4800" dirty="0">
                <a:latin typeface="Garamond" panose="02020404030301010803" pitchFamily="18" charset="0"/>
              </a:rPr>
              <a:t>2</a:t>
            </a:r>
            <a:r>
              <a:rPr lang="en-US" sz="4800" baseline="30000" dirty="0">
                <a:latin typeface="Garamond" panose="02020404030301010803" pitchFamily="18" charset="0"/>
              </a:rPr>
              <a:t>nd</a:t>
            </a:r>
            <a:r>
              <a:rPr lang="en-US" sz="4800" dirty="0">
                <a:latin typeface="Garamond" panose="02020404030301010803" pitchFamily="18" charset="0"/>
              </a:rPr>
              <a:t> : </a:t>
            </a:r>
            <a:r>
              <a:rPr lang="zh-TW" altLang="en-US" sz="4800" dirty="0">
                <a:latin typeface="Garamond" panose="02020404030301010803" pitchFamily="18" charset="0"/>
              </a:rPr>
              <a:t>他是壞蛋 </a:t>
            </a:r>
            <a:r>
              <a:rPr lang="en-US" sz="4800" dirty="0">
                <a:latin typeface="Garamond" panose="02020404030301010803" pitchFamily="18" charset="0"/>
              </a:rPr>
              <a:t>he is bad.</a:t>
            </a:r>
          </a:p>
          <a:p>
            <a:r>
              <a:rPr lang="en-US" sz="4800" dirty="0">
                <a:latin typeface="Garamond" panose="02020404030301010803" pitchFamily="18" charset="0"/>
              </a:rPr>
              <a:t>3</a:t>
            </a:r>
            <a:r>
              <a:rPr lang="en-US" sz="4800" baseline="30000" dirty="0">
                <a:latin typeface="Garamond" panose="02020404030301010803" pitchFamily="18" charset="0"/>
              </a:rPr>
              <a:t>rd</a:t>
            </a:r>
            <a:r>
              <a:rPr lang="en-US" sz="4800" dirty="0">
                <a:latin typeface="Garamond" panose="02020404030301010803" pitchFamily="18" charset="0"/>
              </a:rPr>
              <a:t> ? </a:t>
            </a:r>
          </a:p>
          <a:p>
            <a:pPr marL="0" indent="0">
              <a:buNone/>
            </a:pPr>
            <a:r>
              <a:rPr lang="en-US" altLang="zh-TW" sz="4800" dirty="0">
                <a:highlight>
                  <a:srgbClr val="FFFF00"/>
                </a:highlight>
                <a:latin typeface="Garamond" panose="02020404030301010803" pitchFamily="18" charset="0"/>
              </a:rPr>
              <a:t>*</a:t>
            </a:r>
            <a:r>
              <a:rPr lang="zh-TW" altLang="en-US" sz="4800" dirty="0">
                <a:highlight>
                  <a:srgbClr val="FFFF00"/>
                </a:highlight>
                <a:latin typeface="Garamond" panose="02020404030301010803" pitchFamily="18" charset="0"/>
              </a:rPr>
              <a:t>你會把錢存在已經騙你三次的銀行</a:t>
            </a:r>
            <a:r>
              <a:rPr lang="en-US" altLang="zh-TW" sz="4800" dirty="0">
                <a:highlight>
                  <a:srgbClr val="FFFF00"/>
                </a:highlight>
                <a:latin typeface="Garamond" panose="02020404030301010803" pitchFamily="18" charset="0"/>
              </a:rPr>
              <a:t>?</a:t>
            </a:r>
            <a:r>
              <a:rPr lang="zh-TW" altLang="en-US" sz="4800" dirty="0">
                <a:highlight>
                  <a:srgbClr val="FFFF00"/>
                </a:highlight>
                <a:latin typeface="Garamond" panose="02020404030301010803" pitchFamily="18" charset="0"/>
              </a:rPr>
              <a:t> </a:t>
            </a:r>
            <a:r>
              <a:rPr lang="en-US" altLang="zh-TW" sz="4800" dirty="0">
                <a:highlight>
                  <a:srgbClr val="FFFF00"/>
                </a:highlight>
                <a:latin typeface="Garamond" panose="02020404030301010803" pitchFamily="18" charset="0"/>
                <a:sym typeface="Wingdings" panose="05000000000000000000" pitchFamily="2" charset="2"/>
              </a:rPr>
              <a:t></a:t>
            </a:r>
            <a:endParaRPr lang="en-US" sz="4800" dirty="0">
              <a:highlight>
                <a:srgbClr val="FFFF00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9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159D-3709-419C-8FB9-958B0C0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難道你不怕他在背後在統你一刀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? 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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Stabbing you in the back?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Backstabber Guide: 8 Tips to Deal with Backstabbers | Personal ...">
            <a:extLst>
              <a:ext uri="{FF2B5EF4-FFF2-40B4-BE49-F238E27FC236}">
                <a16:creationId xmlns:a16="http://schemas.microsoft.com/office/drawing/2014/main" id="{E6690B12-7CF5-4AF0-92E9-656C322D7B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3614" b="18842"/>
          <a:stretch/>
        </p:blipFill>
        <p:spPr bwMode="auto">
          <a:xfrm>
            <a:off x="2536166" y="1825625"/>
            <a:ext cx="7056408" cy="35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21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2B54-0082-4C17-BE46-E91DD1D2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Garamond" panose="02020404030301010803" pitchFamily="18" charset="0"/>
              </a:rPr>
              <a:t>What is the best humanly possible thing to do?</a:t>
            </a:r>
            <a:br>
              <a:rPr lang="en-US" i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i="1" dirty="0">
                <a:solidFill>
                  <a:srgbClr val="C00000"/>
                </a:solidFill>
                <a:latin typeface="Garamond" panose="02020404030301010803" pitchFamily="18" charset="0"/>
              </a:rPr>
              <a:t>I forgive you.  But please get lost.  </a:t>
            </a:r>
            <a:br>
              <a:rPr lang="en-US" i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i="1" dirty="0">
                <a:solidFill>
                  <a:srgbClr val="C00000"/>
                </a:solidFill>
                <a:latin typeface="Garamond" panose="02020404030301010803" pitchFamily="18" charset="0"/>
              </a:rPr>
              <a:t>Out of sight, out of mind.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75C0-E5AA-4C54-87F9-4DB2E6D5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1. 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以前總總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,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我們一筆勾銷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</a:p>
          <a:p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 咱們從今以後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,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河水不犯井水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</a:p>
          <a:p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3. 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眼不見為淨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,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你走你的陽光道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,    </a:t>
            </a:r>
            <a:r>
              <a:rPr lang="zh-TW" altLang="en-US" sz="5400" dirty="0">
                <a:latin typeface="Garamond" panose="02020404030301010803" pitchFamily="18" charset="0"/>
                <a:ea typeface="DFKai-SB" panose="03000509000000000000" pitchFamily="65" charset="-120"/>
              </a:rPr>
              <a:t>我走我的獨木橋</a:t>
            </a:r>
            <a:r>
              <a:rPr lang="en-US" altLang="zh-TW" sz="5400" dirty="0"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</a:p>
          <a:p>
            <a:endParaRPr lang="en-US" sz="54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32ED-7399-4E00-BDEA-5835AC37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橡樹上綁黃色絲帶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Tie a yellow ribbon round the ole oak tree</a:t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2200" dirty="0">
                <a:solidFill>
                  <a:srgbClr val="C00000"/>
                </a:solidFill>
                <a:latin typeface="Garamond" panose="02020404030301010803" pitchFamily="18" charset="0"/>
              </a:rPr>
              <a:t>someone who has "done his time" but is uncertain if he will be welcomed home</a:t>
            </a:r>
          </a:p>
        </p:txBody>
      </p:sp>
      <p:pic>
        <p:nvPicPr>
          <p:cNvPr id="1026" name="Picture 2" descr="Image may contain: tree, plant, flower, sky, outdoor and nature">
            <a:extLst>
              <a:ext uri="{FF2B5EF4-FFF2-40B4-BE49-F238E27FC236}">
                <a16:creationId xmlns:a16="http://schemas.microsoft.com/office/drawing/2014/main" id="{FCA293D0-D960-488A-89CD-938886CF9E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4" y="1772462"/>
            <a:ext cx="5252484" cy="50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CBBB-0291-4BD1-9CEB-28133B72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你愛我嗎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死而復活的主不知道彼得愛不愛他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Garamond" panose="02020404030301010803" pitchFamily="18" charset="0"/>
              </a:rPr>
              <a:t>Do you truly love me more than these? 3X.</a:t>
            </a:r>
            <a:br>
              <a:rPr lang="en-US" sz="36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  <a:br>
              <a:rPr lang="en-US" sz="36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Image result for john 21">
            <a:extLst>
              <a:ext uri="{FF2B5EF4-FFF2-40B4-BE49-F238E27FC236}">
                <a16:creationId xmlns:a16="http://schemas.microsoft.com/office/drawing/2014/main" id="{AC7825F4-6CF9-4021-A888-122D37D2D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83" y="2094614"/>
            <a:ext cx="7187609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72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63C6-EEBD-4706-B132-49569BDE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你來跟從我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You follow me</a:t>
            </a:r>
          </a:p>
        </p:txBody>
      </p:sp>
      <p:pic>
        <p:nvPicPr>
          <p:cNvPr id="9218" name="Picture 2" descr="Image result for john 21 follow me">
            <a:extLst>
              <a:ext uri="{FF2B5EF4-FFF2-40B4-BE49-F238E27FC236}">
                <a16:creationId xmlns:a16="http://schemas.microsoft.com/office/drawing/2014/main" id="{6F082800-EFD2-4CAE-B1A0-8659D797A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16" y="1825625"/>
            <a:ext cx="7091917" cy="47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0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CBBB-0291-4BD1-9CEB-28133B72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你愛我比這些更身嗎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哪壺不響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提哪壺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Do you truly love me more than these? 3X.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What’s the point in pressing the point?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john 21">
            <a:extLst>
              <a:ext uri="{FF2B5EF4-FFF2-40B4-BE49-F238E27FC236}">
                <a16:creationId xmlns:a16="http://schemas.microsoft.com/office/drawing/2014/main" id="{AC7825F4-6CF9-4021-A888-122D37D2DF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83" y="2094614"/>
            <a:ext cx="7187609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25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8201-D601-4679-A03C-B8D87B24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主耶穌基督前反思</a:t>
            </a:r>
            <a:r>
              <a:rPr lang="en-US" altLang="zh-TW" dirty="0">
                <a:solidFill>
                  <a:srgbClr val="C00000"/>
                </a:solidFill>
              </a:rPr>
              <a:t>: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zh-TW" altLang="en-US" dirty="0">
                <a:solidFill>
                  <a:srgbClr val="C00000"/>
                </a:solidFill>
              </a:rPr>
              <a:t>祂餵養我</a:t>
            </a:r>
            <a:r>
              <a:rPr lang="en-US" altLang="zh-TW" dirty="0">
                <a:solidFill>
                  <a:srgbClr val="C00000"/>
                </a:solidFill>
              </a:rPr>
              <a:t>,</a:t>
            </a:r>
            <a:r>
              <a:rPr lang="zh-TW" altLang="en-US" dirty="0">
                <a:solidFill>
                  <a:srgbClr val="C00000"/>
                </a:solidFill>
              </a:rPr>
              <a:t>復健我</a:t>
            </a:r>
            <a:r>
              <a:rPr lang="en-US" altLang="zh-TW" dirty="0">
                <a:solidFill>
                  <a:srgbClr val="C00000"/>
                </a:solidFill>
              </a:rPr>
              <a:t>,</a:t>
            </a:r>
            <a:r>
              <a:rPr lang="zh-TW" altLang="en-US" dirty="0">
                <a:solidFill>
                  <a:srgbClr val="C00000"/>
                </a:solidFill>
              </a:rPr>
              <a:t>使用我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48B7-693D-499F-92F3-F4B0E4E8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latin typeface="Garamond" panose="02020404030301010803" pitchFamily="18" charset="0"/>
              </a:rPr>
              <a:t>1.</a:t>
            </a:r>
            <a:r>
              <a:rPr lang="zh-TW" altLang="en-US" sz="4400" dirty="0">
                <a:latin typeface="Garamond" panose="02020404030301010803" pitchFamily="18" charset="0"/>
              </a:rPr>
              <a:t> 主耶穌已經從死裡復活</a:t>
            </a:r>
            <a:r>
              <a:rPr lang="en-US" altLang="zh-TW" sz="4400" dirty="0">
                <a:latin typeface="Garamond" panose="02020404030301010803" pitchFamily="18" charset="0"/>
              </a:rPr>
              <a:t>,</a:t>
            </a:r>
            <a:r>
              <a:rPr lang="zh-TW" altLang="en-US" sz="4400" dirty="0">
                <a:latin typeface="Garamond" panose="02020404030301010803" pitchFamily="18" charset="0"/>
              </a:rPr>
              <a:t>我如何經歷他的愛</a:t>
            </a:r>
            <a:r>
              <a:rPr lang="en-US" altLang="zh-TW" sz="4400" dirty="0">
                <a:latin typeface="Garamond" panose="02020404030301010803" pitchFamily="18" charset="0"/>
              </a:rPr>
              <a:t>?</a:t>
            </a:r>
            <a:r>
              <a:rPr lang="zh-TW" altLang="en-US" sz="4400" dirty="0">
                <a:latin typeface="Garamond" panose="02020404030301010803" pitchFamily="18" charset="0"/>
              </a:rPr>
              <a:t>我的破碎</a:t>
            </a:r>
            <a:r>
              <a:rPr lang="en-US" altLang="zh-TW" sz="4400" dirty="0">
                <a:latin typeface="Garamond" panose="02020404030301010803" pitchFamily="18" charset="0"/>
              </a:rPr>
              <a:t>,</a:t>
            </a:r>
            <a:r>
              <a:rPr lang="zh-TW" altLang="en-US" sz="4400" dirty="0">
                <a:latin typeface="Garamond" panose="02020404030301010803" pitchFamily="18" charset="0"/>
              </a:rPr>
              <a:t>他如何醫治</a:t>
            </a:r>
            <a:r>
              <a:rPr lang="en-US" altLang="zh-TW" sz="4400" dirty="0">
                <a:latin typeface="Garamond" panose="02020404030301010803" pitchFamily="18" charset="0"/>
              </a:rPr>
              <a:t>?</a:t>
            </a:r>
            <a:r>
              <a:rPr lang="zh-TW" altLang="en-US" sz="4400" dirty="0">
                <a:latin typeface="Garamond" panose="02020404030301010803" pitchFamily="18" charset="0"/>
              </a:rPr>
              <a:t>我的痛苦</a:t>
            </a:r>
            <a:r>
              <a:rPr lang="en-US" altLang="zh-TW" sz="4400" dirty="0">
                <a:latin typeface="Garamond" panose="02020404030301010803" pitchFamily="18" charset="0"/>
              </a:rPr>
              <a:t>,</a:t>
            </a:r>
            <a:r>
              <a:rPr lang="zh-TW" altLang="en-US" sz="4400" dirty="0">
                <a:latin typeface="Garamond" panose="02020404030301010803" pitchFamily="18" charset="0"/>
              </a:rPr>
              <a:t>他如何安慰</a:t>
            </a:r>
            <a:r>
              <a:rPr lang="en-US" altLang="zh-TW" sz="4400" dirty="0">
                <a:latin typeface="Garamond" panose="02020404030301010803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zh-TW" sz="4400" dirty="0">
                <a:latin typeface="Garamond" panose="02020404030301010803" pitchFamily="18" charset="0"/>
              </a:rPr>
              <a:t>2.</a:t>
            </a:r>
            <a:r>
              <a:rPr lang="zh-TW" altLang="en-US" sz="4400" dirty="0">
                <a:latin typeface="Garamond" panose="02020404030301010803" pitchFamily="18" charset="0"/>
              </a:rPr>
              <a:t> 如今還有甚麼我要交託給他的勞苦愁煩重擔</a:t>
            </a:r>
            <a:r>
              <a:rPr lang="en-US" altLang="zh-TW" sz="4400" dirty="0">
                <a:latin typeface="Garamond" panose="02020404030301010803" pitchFamily="18" charset="0"/>
              </a:rPr>
              <a:t>?</a:t>
            </a:r>
            <a:endParaRPr lang="en-US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FDAE-783B-4510-A657-1A12C79E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哪壺不響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提哪壺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為什麼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?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主啊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Garamond" panose="02020404030301010803" pitchFamily="18" charset="0"/>
              </a:rPr>
              <a:t>你是無所不知</a:t>
            </a:r>
            <a: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  <a:t>!</a:t>
            </a:r>
            <a:br>
              <a:rPr lang="en-US" altLang="zh-TW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What’s the point in pressing the point</a:t>
            </a:r>
            <a:endParaRPr lang="en-US" dirty="0"/>
          </a:p>
        </p:txBody>
      </p:sp>
      <p:pic>
        <p:nvPicPr>
          <p:cNvPr id="1026" name="Picture 2" descr="Day 31. John 21:17 | The Name of the LORD is a Strong Tower">
            <a:extLst>
              <a:ext uri="{FF2B5EF4-FFF2-40B4-BE49-F238E27FC236}">
                <a16:creationId xmlns:a16="http://schemas.microsoft.com/office/drawing/2014/main" id="{88BF2032-8A28-4D01-B0F4-B83EBCD6F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22660" r="33838" b="11272"/>
          <a:stretch/>
        </p:blipFill>
        <p:spPr bwMode="auto">
          <a:xfrm>
            <a:off x="3189214" y="1786855"/>
            <a:ext cx="5813571" cy="28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4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F7E5-57B4-4683-8AE9-46FFBF39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打破沙鍋問到底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為什麼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?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彼得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你要知道我的愛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!</a:t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Jesus wants Peter to sink and soak in the grace of God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.  </a:t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2052" name="Picture 4" descr="Amazing grace my chains are gone">
            <a:extLst>
              <a:ext uri="{FF2B5EF4-FFF2-40B4-BE49-F238E27FC236}">
                <a16:creationId xmlns:a16="http://schemas.microsoft.com/office/drawing/2014/main" id="{F55EBF2E-0DEE-4289-9B73-3EEAF1648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/>
          <a:stretch/>
        </p:blipFill>
        <p:spPr bwMode="auto">
          <a:xfrm>
            <a:off x="3195108" y="1602297"/>
            <a:ext cx="5801784" cy="39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9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3D04-E79D-4AF2-93FC-73BBF823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我們禱告</a:t>
            </a:r>
            <a:r>
              <a:rPr lang="en-US" altLang="zh-TW" dirty="0">
                <a:solidFill>
                  <a:srgbClr val="C00000"/>
                </a:solidFill>
              </a:rPr>
              <a:t/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altLang="zh-TW" sz="3600" i="1" dirty="0">
                <a:solidFill>
                  <a:srgbClr val="C00000"/>
                </a:solidFill>
              </a:rPr>
              <a:t>Let’s pray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5845462-D879-492A-A138-CC9E91BAAF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1905"/>
          <a:stretch/>
        </p:blipFill>
        <p:spPr bwMode="auto">
          <a:xfrm>
            <a:off x="3450006" y="1868626"/>
            <a:ext cx="5652049" cy="39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8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9EEF-ED7D-4D18-8BE5-836369F5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你知道我愛你</a:t>
            </a:r>
            <a:endParaRPr lang="en-US" sz="6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E9D8-94A5-470E-BF63-29938E29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i="1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1.</a:t>
            </a:r>
            <a:r>
              <a:rPr lang="zh-TW" altLang="en-US" sz="6000" dirty="0">
                <a:highlight>
                  <a:srgbClr val="00FF00"/>
                </a:highlight>
                <a:latin typeface="Garamond" panose="02020404030301010803" pitchFamily="18" charset="0"/>
                <a:ea typeface="DFKai-SB" panose="03000509000000000000" pitchFamily="65" charset="-120"/>
              </a:rPr>
              <a:t> 主餵養彼得</a:t>
            </a:r>
            <a:endParaRPr lang="en-US" altLang="zh-TW" sz="6000" dirty="0">
              <a:highlight>
                <a:srgbClr val="00FF00"/>
              </a:highligh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latin typeface="Garamond" panose="02020404030301010803" pitchFamily="18" charset="0"/>
                <a:ea typeface="DFKai-SB" panose="03000509000000000000" pitchFamily="65" charset="-120"/>
              </a:rPr>
              <a:t>2.</a:t>
            </a:r>
            <a:r>
              <a:rPr lang="zh-TW" altLang="en-US" sz="6000" dirty="0">
                <a:latin typeface="Garamond" panose="02020404030301010803" pitchFamily="18" charset="0"/>
                <a:ea typeface="DFKai-SB" panose="03000509000000000000" pitchFamily="65" charset="-120"/>
              </a:rPr>
              <a:t> 主復健彼得</a:t>
            </a:r>
            <a:endParaRPr lang="en-US" altLang="zh-TW" sz="6000" dirty="0"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6000" i="1" dirty="0"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6000" dirty="0">
                <a:latin typeface="Garamond" panose="02020404030301010803" pitchFamily="18" charset="0"/>
                <a:ea typeface="DFKai-SB" panose="03000509000000000000" pitchFamily="65" charset="-120"/>
              </a:rPr>
              <a:t>.</a:t>
            </a:r>
            <a:r>
              <a:rPr lang="zh-TW" altLang="en-US" sz="6000" dirty="0">
                <a:latin typeface="Garamond" panose="02020404030301010803" pitchFamily="18" charset="0"/>
                <a:ea typeface="DFKai-SB" panose="03000509000000000000" pitchFamily="65" charset="-120"/>
              </a:rPr>
              <a:t> 主使用彼得</a:t>
            </a:r>
            <a:endParaRPr lang="en-US" sz="60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94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4C03-8A86-4341-9F9D-E7385AC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耶穌十字架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美夢泡沫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重操舊業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Dreams broken by cross</a:t>
            </a:r>
            <a:r>
              <a:rPr 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, bubbles burst</a:t>
            </a: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zh-TW" sz="3600" dirty="0">
                <a:solidFill>
                  <a:srgbClr val="C00000"/>
                </a:solidFill>
                <a:latin typeface="Garamond" panose="02020404030301010803" pitchFamily="18" charset="0"/>
              </a:rPr>
              <a:t>back to fishing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What is INRI on the Cross of Jesus ?–U7 Jewelry">
            <a:extLst>
              <a:ext uri="{FF2B5EF4-FFF2-40B4-BE49-F238E27FC236}">
                <a16:creationId xmlns:a16="http://schemas.microsoft.com/office/drawing/2014/main" id="{31F87B9B-7AA8-446A-8932-DB0194FF50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06" y="1825625"/>
            <a:ext cx="30531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mount of fish these fishermen caught from fishing all night ...">
            <a:extLst>
              <a:ext uri="{FF2B5EF4-FFF2-40B4-BE49-F238E27FC236}">
                <a16:creationId xmlns:a16="http://schemas.microsoft.com/office/drawing/2014/main" id="{02451D1B-8BC5-4DD0-811E-36E7D83D9D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2215"/>
            <a:ext cx="5181600" cy="29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1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8FED-5D32-4CB9-85B9-6931009D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加利利海邊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zh-TW" altLang="en-US" dirty="0">
                <a:solidFill>
                  <a:srgbClr val="C00000"/>
                </a:solidFill>
                <a:latin typeface="Garamond" panose="02020404030301010803" pitchFamily="18" charset="0"/>
              </a:rPr>
              <a:t>主愛的追緝和攤牌</a:t>
            </a: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/>
            </a:r>
            <a:b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altLang="zh-TW" dirty="0">
                <a:solidFill>
                  <a:srgbClr val="C00000"/>
                </a:solidFill>
                <a:latin typeface="Garamond" panose="02020404030301010803" pitchFamily="18" charset="0"/>
              </a:rPr>
              <a:t>Love in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pursuit and final showdown with disciples </a:t>
            </a:r>
            <a:b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8194" name="Picture 2" descr="Image result for john 21">
            <a:extLst>
              <a:ext uri="{FF2B5EF4-FFF2-40B4-BE49-F238E27FC236}">
                <a16:creationId xmlns:a16="http://schemas.microsoft.com/office/drawing/2014/main" id="{58F70A3B-7FC5-40F8-A60A-E6B5F04DC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32" y="1602297"/>
            <a:ext cx="4815281" cy="42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3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1149</Words>
  <Application>Microsoft Office PowerPoint</Application>
  <PresentationFormat>Widescreen</PresentationFormat>
  <Paragraphs>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等线</vt:lpstr>
      <vt:lpstr>DFKai-SB</vt:lpstr>
      <vt:lpstr>新細明體</vt:lpstr>
      <vt:lpstr>Arial</vt:lpstr>
      <vt:lpstr>Calibri</vt:lpstr>
      <vt:lpstr>Calibri Light</vt:lpstr>
      <vt:lpstr>Garamond</vt:lpstr>
      <vt:lpstr>Wingdings</vt:lpstr>
      <vt:lpstr>Office Theme</vt:lpstr>
      <vt:lpstr>PowerPoint Presentation</vt:lpstr>
      <vt:lpstr>愛:天地的核心焦點,宇宙的意涵定義 Love: who and what we are, our existence and essence</vt:lpstr>
      <vt:lpstr>  你愛我嗎?死而復活的主不知道彼得愛不愛他?  Do you truly love me more than these? 3X. ? </vt:lpstr>
      <vt:lpstr>哪壺不響,提哪壺.為什麼?主啊!你是無所不知! What’s the point in pressing the point</vt:lpstr>
      <vt:lpstr> 打破沙鍋問到底,為什麼?彼得,你要知道我的愛! Jesus wants Peter to sink and soak in the grace of God.   </vt:lpstr>
      <vt:lpstr>我們禱告 Let’s pray</vt:lpstr>
      <vt:lpstr>你知道我愛你</vt:lpstr>
      <vt:lpstr>耶穌十字架,美夢泡沫,重操舊業 Dreams broken by cross, bubbles burst, back to fishing.</vt:lpstr>
      <vt:lpstr> 加利利海邊,主愛的追緝和攤牌 Love in pursuit and final showdown with disciples  </vt:lpstr>
      <vt:lpstr>死而復活的主第三次顯現,在加利利海邊 By Galilee sea, Jesus appeared to disciples for the 3rd time</vt:lpstr>
      <vt:lpstr>耶穌以愛來追緝黑名單的大人物 Jesus relentlessly pursued them with love</vt:lpstr>
      <vt:lpstr>七個各有千秋,龍頭老大是彼得 7 disciples, Peter being the leader of pack</vt:lpstr>
      <vt:lpstr>那夜捕不到魚,晨曦耶穌吩咐撒網 The game changer at daybreak.</vt:lpstr>
      <vt:lpstr>漁獲滿滿,153條大魚,漁網沒有破 Netting an abundant catch of 153 fish</vt:lpstr>
      <vt:lpstr> 朋友,你們有得吃的嗎?  Friends, have you anything to eat, any fish? </vt:lpstr>
      <vt:lpstr>你知道我愛你</vt:lpstr>
      <vt:lpstr>No, No, 不要洗我的腳,江湖的規矩我懂得 Not me!</vt:lpstr>
      <vt:lpstr>他們會因你的緣故跌倒,我卻永不跌倒 拍胸膛的漢子 Not me!</vt:lpstr>
      <vt:lpstr>義不容辭,讓我來,很簡單 Let me do it, easy peasy.  </vt:lpstr>
      <vt:lpstr>彼得否認耶穌三次 Peter denied Jesus Three times. Matthew 26</vt:lpstr>
      <vt:lpstr>彼得雞.彼得完全崩潰. Petrine rooster.  Peter totally collapsed.</vt:lpstr>
      <vt:lpstr>彼得和約翰跑去看耶穌的墳墓,誰跑第一? 驕傲與害怕是隔壁鄰居!</vt:lpstr>
      <vt:lpstr>復健又長又繁瑣又痛苦的療程一直讚美  A long tedious process by rehab to recovery to Alleluia!</vt:lpstr>
      <vt:lpstr>你知道我愛你</vt:lpstr>
      <vt:lpstr>餵養我的羊 3X Feed my sheep 3X</vt:lpstr>
      <vt:lpstr>你真的吃錯藥了? Are you out of your mind?</vt:lpstr>
      <vt:lpstr> 難道你不怕他在背後在統你一刀?  Stabbing you in the back? </vt:lpstr>
      <vt:lpstr>What is the best humanly possible thing to do? I forgive you.  But please get lost.   Out of sight, out of mind.</vt:lpstr>
      <vt:lpstr>橡樹上綁黃色絲帶 Tie a yellow ribbon round the ole oak tree someone who has "done his time" but is uncertain if he will be welcomed home</vt:lpstr>
      <vt:lpstr>你來跟從我 You follow me</vt:lpstr>
      <vt:lpstr> 你愛我比這些更身嗎? 哪壺不響,提哪壺. Do you truly love me more than these? 3X. What’s the point in pressing the point? </vt:lpstr>
      <vt:lpstr>主耶穌基督前反思: 祂餵養我,復健我,使用我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eli</cp:lastModifiedBy>
  <cp:revision>223</cp:revision>
  <dcterms:created xsi:type="dcterms:W3CDTF">2018-06-05T19:05:47Z</dcterms:created>
  <dcterms:modified xsi:type="dcterms:W3CDTF">2023-09-24T19:28:33Z</dcterms:modified>
</cp:coreProperties>
</file>